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23" r:id="rId2"/>
  </p:sldMasterIdLst>
  <p:notesMasterIdLst>
    <p:notesMasterId r:id="rId20"/>
  </p:notesMasterIdLst>
  <p:handoutMasterIdLst>
    <p:handoutMasterId r:id="rId21"/>
  </p:handoutMasterIdLst>
  <p:sldIdLst>
    <p:sldId id="294" r:id="rId3"/>
    <p:sldId id="328" r:id="rId4"/>
    <p:sldId id="298" r:id="rId5"/>
    <p:sldId id="299" r:id="rId6"/>
    <p:sldId id="300" r:id="rId7"/>
    <p:sldId id="345" r:id="rId8"/>
    <p:sldId id="346" r:id="rId9"/>
    <p:sldId id="347" r:id="rId10"/>
    <p:sldId id="363" r:id="rId11"/>
    <p:sldId id="339" r:id="rId12"/>
    <p:sldId id="338" r:id="rId13"/>
    <p:sldId id="315" r:id="rId14"/>
    <p:sldId id="290" r:id="rId15"/>
    <p:sldId id="265" r:id="rId16"/>
    <p:sldId id="362" r:id="rId17"/>
    <p:sldId id="321" r:id="rId18"/>
    <p:sldId id="364" r:id="rId1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CC"/>
    <a:srgbClr val="FFFF00"/>
    <a:srgbClr val="CCFF33"/>
    <a:srgbClr val="0D0D0D"/>
    <a:srgbClr val="339933"/>
    <a:srgbClr val="CC3300"/>
    <a:srgbClr val="000000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99322" autoAdjust="0"/>
  </p:normalViewPr>
  <p:slideViewPr>
    <p:cSldViewPr>
      <p:cViewPr>
        <p:scale>
          <a:sx n="80" d="100"/>
          <a:sy n="80" d="100"/>
        </p:scale>
        <p:origin x="-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0DEF268-25F8-430F-BF77-E3A9C0E571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B3E64343-4A72-4B07-A6D4-8498A9496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PH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2BC05-F516-4EED-9AB4-2B08642B1AFB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882EE-03E9-4890-B722-D2BDDF736079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66D22-EA5B-47F5-AA29-064B110CE50E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0FDEE-C59E-4106-B6C9-59D8A7556F91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882EE-03E9-4890-B722-D2BDDF736079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E4746-E589-41B3-B0B8-07830D176DE1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5E68F-1026-4E56-989C-2B4BE3EDD935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B3E42-7AB4-4937-A5F5-8AC38DE09924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904F6-56EE-42E8-BC44-BB42D3B40FD3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FD749-0D1E-48F3-9747-DBDBC4C24322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1C8A4-84F9-4377-8C89-C612CE4B4D5A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006DB-585C-4AAC-B8FA-7ADCACF842B4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E4746-E589-41B3-B0B8-07830D176DE1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C0731-7AD3-4CBE-8850-9B16D035677D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66D22-EA5B-47F5-AA29-064B110CE50E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0FDEE-C59E-4106-B6C9-59D8A7556F91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5E68F-1026-4E56-989C-2B4BE3EDD935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B3E42-7AB4-4937-A5F5-8AC38DE09924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904F6-56EE-42E8-BC44-BB42D3B40FD3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FD749-0D1E-48F3-9747-DBDBC4C24322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1C8A4-84F9-4377-8C89-C612CE4B4D5A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006DB-585C-4AAC-B8FA-7ADCACF842B4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C0731-7AD3-4CBE-8850-9B16D035677D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4EA3BC2-7375-454A-8E1D-5400451096EA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4EA3BC2-7375-454A-8E1D-5400451096EA}" type="datetimeFigureOut">
              <a:rPr lang="en-US" smtClean="0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3.wav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7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1700213"/>
            <a:ext cx="9144000" cy="37861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2400" b="1" dirty="0"/>
              <a:t>ENVIRONMENTAL MONITORING AND MODELLING TOWARDS SUSTAINABLE AQUACULTURE DEVELOPMENT </a:t>
            </a:r>
          </a:p>
          <a:p>
            <a:pPr algn="ctr">
              <a:defRPr/>
            </a:pPr>
            <a:r>
              <a:rPr lang="en-US" sz="2400" b="1" dirty="0"/>
              <a:t>(AQUAPARK</a:t>
            </a:r>
            <a:r>
              <a:rPr lang="en-US" sz="2000" b="1" dirty="0"/>
              <a:t>) </a:t>
            </a:r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PH" sz="2000" dirty="0"/>
          </a:p>
        </p:txBody>
      </p:sp>
      <p:pic>
        <p:nvPicPr>
          <p:cNvPr id="3075" name="Picture 4" descr="aquapark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0" y="5445125"/>
            <a:ext cx="9144000" cy="138588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 dirty="0"/>
          </a:p>
          <a:p>
            <a:pPr algn="ctr"/>
            <a:r>
              <a:rPr lang="en-GB" sz="2800" dirty="0" err="1"/>
              <a:t>Norad</a:t>
            </a:r>
            <a:r>
              <a:rPr lang="en-GB" sz="2800"/>
              <a:t> funded project</a:t>
            </a:r>
          </a:p>
          <a:p>
            <a:endParaRPr lang="en-PH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445125"/>
            <a:ext cx="91440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~PP532.WAV">
            <a:hlinkClick r:id="" action="ppaction://media"/>
          </p:cNvPr>
          <p:cNvPicPr>
            <a:picLocks noRot="1" noChangeAspect="1"/>
          </p:cNvPicPr>
          <p:nvPr>
            <a:wavAudioFile r:embed="rId1" name="~PP53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61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/>
            <a:r>
              <a:rPr lang="en-PH" smtClean="0"/>
              <a:t>LAYOUT PLAN OF PCMP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2407.WAV">
            <a:hlinkClick r:id="" action="ppaction://media"/>
          </p:cNvPr>
          <p:cNvPicPr>
            <a:picLocks noRot="1" noChangeAspect="1"/>
          </p:cNvPicPr>
          <p:nvPr>
            <a:wavAudioFile r:embed="rId1" name="~PP240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563" y="980728"/>
            <a:ext cx="9199563" cy="604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PH" sz="2800" b="1" dirty="0"/>
              <a:t>PORTION OF THE PANABO CITY MARICULTURE PARK</a:t>
            </a:r>
          </a:p>
        </p:txBody>
      </p:sp>
      <p:pic>
        <p:nvPicPr>
          <p:cNvPr id="4" name="~PP2818.WAV">
            <a:hlinkClick r:id="" action="ppaction://media"/>
          </p:cNvPr>
          <p:cNvPicPr>
            <a:picLocks noRot="1" noChangeAspect="1"/>
          </p:cNvPicPr>
          <p:nvPr>
            <a:wavAudioFile r:embed="rId1" name="~PP281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0" y="765175"/>
            <a:ext cx="9144000" cy="584775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000" b="1" u="sng" dirty="0">
                <a:solidFill>
                  <a:schemeClr val="bg1"/>
                </a:solidFill>
              </a:rPr>
              <a:t>STATUS:</a:t>
            </a:r>
          </a:p>
          <a:p>
            <a:pPr>
              <a:defRPr/>
            </a:pPr>
            <a:endParaRPr lang="en-PH" sz="2000" b="1" u="sng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PH" sz="2000" b="1" dirty="0">
                <a:solidFill>
                  <a:schemeClr val="bg1"/>
                </a:solidFill>
              </a:rPr>
              <a:t> More investors are coming in and venturing on </a:t>
            </a:r>
            <a:r>
              <a:rPr lang="en-PH" sz="2000" b="1" dirty="0" err="1">
                <a:solidFill>
                  <a:schemeClr val="bg1"/>
                </a:solidFill>
              </a:rPr>
              <a:t>mariculture</a:t>
            </a:r>
            <a:r>
              <a:rPr lang="en-PH" sz="2000" b="1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n-PH" sz="2000" b="1" dirty="0">
                <a:solidFill>
                  <a:schemeClr val="bg1"/>
                </a:solidFill>
              </a:rPr>
              <a:t>    production with the continued development of </a:t>
            </a:r>
            <a:r>
              <a:rPr lang="en-PH" sz="2000" b="1" dirty="0" err="1">
                <a:solidFill>
                  <a:schemeClr val="bg1"/>
                </a:solidFill>
              </a:rPr>
              <a:t>Panabo</a:t>
            </a:r>
            <a:r>
              <a:rPr lang="en-PH" sz="2000" b="1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n-PH" sz="2000" b="1" dirty="0">
                <a:solidFill>
                  <a:schemeClr val="bg1"/>
                </a:solidFill>
              </a:rPr>
              <a:t>    </a:t>
            </a:r>
            <a:r>
              <a:rPr lang="en-PH" sz="2000" b="1" dirty="0" err="1">
                <a:solidFill>
                  <a:schemeClr val="bg1"/>
                </a:solidFill>
              </a:rPr>
              <a:t>Mariculture</a:t>
            </a:r>
            <a:r>
              <a:rPr lang="en-PH" sz="2000" b="1" dirty="0">
                <a:solidFill>
                  <a:schemeClr val="bg1"/>
                </a:solidFill>
              </a:rPr>
              <a:t> Park. </a:t>
            </a:r>
            <a:r>
              <a:rPr lang="en-US" sz="2000" b="1" dirty="0">
                <a:solidFill>
                  <a:schemeClr val="bg1"/>
                </a:solidFill>
              </a:rPr>
              <a:t>Among  the investors are: Japanese, 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    Ecuadorian, and Taiwanese  businessmen </a:t>
            </a:r>
          </a:p>
          <a:p>
            <a:pPr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</a:rPr>
              <a:t>  the park is located in </a:t>
            </a:r>
            <a:r>
              <a:rPr lang="en-US" sz="2000" b="1" dirty="0" err="1">
                <a:solidFill>
                  <a:schemeClr val="bg1"/>
                </a:solidFill>
              </a:rPr>
              <a:t>Barangay</a:t>
            </a:r>
            <a:r>
              <a:rPr lang="en-US" sz="2000" b="1" dirty="0">
                <a:solidFill>
                  <a:schemeClr val="bg1"/>
                </a:solidFill>
              </a:rPr>
              <a:t> J.P. Laurel, </a:t>
            </a:r>
            <a:r>
              <a:rPr lang="en-US" sz="2000" b="1" dirty="0" err="1">
                <a:solidFill>
                  <a:schemeClr val="bg1"/>
                </a:solidFill>
              </a:rPr>
              <a:t>Cagangohan</a:t>
            </a:r>
            <a:r>
              <a:rPr lang="en-US" sz="2000" b="1" dirty="0">
                <a:solidFill>
                  <a:schemeClr val="bg1"/>
                </a:solidFill>
              </a:rPr>
              <a:t>, and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     San Pedro (</a:t>
            </a:r>
            <a:r>
              <a:rPr lang="en-US" sz="2000" b="1" dirty="0" err="1">
                <a:solidFill>
                  <a:schemeClr val="bg1"/>
                </a:solidFill>
              </a:rPr>
              <a:t>Panabo</a:t>
            </a:r>
            <a:r>
              <a:rPr lang="en-US" sz="2000" b="1" dirty="0">
                <a:solidFill>
                  <a:schemeClr val="bg1"/>
                </a:solidFill>
              </a:rPr>
              <a:t> City)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</a:rPr>
              <a:t>  Opened in 2006, this joint project of the Department of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     Agriculture, Bureau of Fisheries and Aquatic Resources (BFAR), 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     the </a:t>
            </a:r>
            <a:r>
              <a:rPr lang="en-US" sz="2000" b="1" dirty="0" err="1">
                <a:solidFill>
                  <a:schemeClr val="bg1"/>
                </a:solidFill>
              </a:rPr>
              <a:t>Panabo</a:t>
            </a:r>
            <a:r>
              <a:rPr lang="en-US" sz="2000" b="1" dirty="0">
                <a:solidFill>
                  <a:schemeClr val="bg1"/>
                </a:solidFill>
              </a:rPr>
              <a:t> local government, and the Province of Davao del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     Norte, has shown sustainability.</a:t>
            </a:r>
          </a:p>
          <a:p>
            <a:pPr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</a:rPr>
              <a:t>  For more than three years now, the </a:t>
            </a:r>
            <a:r>
              <a:rPr lang="en-US" sz="2000" b="1" dirty="0" err="1">
                <a:solidFill>
                  <a:schemeClr val="bg1"/>
                </a:solidFill>
              </a:rPr>
              <a:t>mariculture</a:t>
            </a:r>
            <a:r>
              <a:rPr lang="en-US" sz="2000" b="1" dirty="0">
                <a:solidFill>
                  <a:schemeClr val="bg1"/>
                </a:solidFill>
              </a:rPr>
              <a:t> park continues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     to contribute food security especially to Mindanao provinces, 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     job employment, increased fish stocks in the coastal-marine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     waters, and to the promotion of ecotourism development.</a:t>
            </a:r>
            <a:endParaRPr lang="en-PH" sz="20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PH" sz="1400" b="1" dirty="0">
              <a:solidFill>
                <a:srgbClr val="FFFF00"/>
              </a:solidFill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PH" sz="2400" b="1" dirty="0"/>
          </a:p>
          <a:p>
            <a:pPr algn="ctr">
              <a:defRPr/>
            </a:pPr>
            <a:r>
              <a:rPr lang="en-PH" sz="2400" b="1" dirty="0">
                <a:solidFill>
                  <a:schemeClr val="bg1"/>
                </a:solidFill>
              </a:rPr>
              <a:t>PANABO CITY MARICULTURE PARK</a:t>
            </a:r>
          </a:p>
        </p:txBody>
      </p:sp>
      <p:pic>
        <p:nvPicPr>
          <p:cNvPr id="4" name="~PP851.WAV">
            <a:hlinkClick r:id="" action="ppaction://media"/>
          </p:cNvPr>
          <p:cNvPicPr>
            <a:picLocks noRot="1" noChangeAspect="1"/>
          </p:cNvPicPr>
          <p:nvPr>
            <a:wavAudioFile r:embed="rId1" name="~PP85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836612"/>
            <a:ext cx="9144000" cy="6278642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PH" sz="2400" b="1" dirty="0"/>
              <a:t>  </a:t>
            </a:r>
          </a:p>
          <a:p>
            <a:pPr>
              <a:buFont typeface="Wingdings" pitchFamily="2" charset="2"/>
              <a:buChar char="q"/>
            </a:pPr>
            <a:endParaRPr lang="en-PH" sz="2400" b="1" dirty="0">
              <a:solidFill>
                <a:schemeClr val="bg1"/>
              </a:solidFill>
            </a:endParaRPr>
          </a:p>
          <a:p>
            <a:endParaRPr lang="en-PH" sz="24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PH" sz="2400" b="1" dirty="0" smtClean="0">
                <a:solidFill>
                  <a:schemeClr val="bg1"/>
                </a:solidFill>
              </a:rPr>
              <a:t>From </a:t>
            </a:r>
            <a:r>
              <a:rPr lang="en-PH" sz="2400" b="1" dirty="0">
                <a:solidFill>
                  <a:schemeClr val="bg1"/>
                </a:solidFill>
              </a:rPr>
              <a:t>2006 to 2008, the </a:t>
            </a:r>
            <a:r>
              <a:rPr lang="en-PH" sz="2400" b="1" dirty="0" err="1">
                <a:solidFill>
                  <a:schemeClr val="bg1"/>
                </a:solidFill>
              </a:rPr>
              <a:t>Panabo</a:t>
            </a:r>
            <a:r>
              <a:rPr lang="en-PH" sz="2400" b="1" dirty="0">
                <a:solidFill>
                  <a:schemeClr val="bg1"/>
                </a:solidFill>
              </a:rPr>
              <a:t> </a:t>
            </a:r>
            <a:r>
              <a:rPr lang="en-PH" sz="2400" b="1" dirty="0" err="1">
                <a:solidFill>
                  <a:schemeClr val="bg1"/>
                </a:solidFill>
              </a:rPr>
              <a:t>Mariculture</a:t>
            </a:r>
            <a:r>
              <a:rPr lang="en-PH" sz="2400" b="1" dirty="0">
                <a:solidFill>
                  <a:schemeClr val="bg1"/>
                </a:solidFill>
              </a:rPr>
              <a:t> Park </a:t>
            </a:r>
          </a:p>
          <a:p>
            <a:r>
              <a:rPr lang="en-PH" sz="2400" b="1" dirty="0">
                <a:solidFill>
                  <a:schemeClr val="bg1"/>
                </a:solidFill>
              </a:rPr>
              <a:t>       catered to more than 400 cages for fish and areas </a:t>
            </a:r>
          </a:p>
          <a:p>
            <a:r>
              <a:rPr lang="en-PH" sz="2400" b="1" dirty="0">
                <a:solidFill>
                  <a:schemeClr val="bg1"/>
                </a:solidFill>
              </a:rPr>
              <a:t>       for seaweeds culture</a:t>
            </a:r>
            <a:r>
              <a:rPr lang="en-PH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en-PH" sz="2400" b="1" dirty="0">
              <a:solidFill>
                <a:schemeClr val="bg1"/>
              </a:solidFill>
            </a:endParaRPr>
          </a:p>
          <a:p>
            <a:endParaRPr lang="en-PH" sz="2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PH" sz="2400" b="1" dirty="0">
                <a:solidFill>
                  <a:schemeClr val="bg1"/>
                </a:solidFill>
              </a:rPr>
              <a:t>    From January to July 2008 with 65 cages only, the </a:t>
            </a:r>
          </a:p>
          <a:p>
            <a:r>
              <a:rPr lang="en-PH" sz="2400" b="1" dirty="0">
                <a:solidFill>
                  <a:schemeClr val="bg1"/>
                </a:solidFill>
              </a:rPr>
              <a:t>       </a:t>
            </a:r>
            <a:r>
              <a:rPr lang="en-PH" sz="2400" b="1" dirty="0" err="1">
                <a:solidFill>
                  <a:schemeClr val="bg1"/>
                </a:solidFill>
              </a:rPr>
              <a:t>Mariculture</a:t>
            </a:r>
            <a:r>
              <a:rPr lang="en-PH" sz="2400" b="1" dirty="0">
                <a:solidFill>
                  <a:schemeClr val="bg1"/>
                </a:solidFill>
              </a:rPr>
              <a:t> Park generated 103.28 MT of fishes </a:t>
            </a:r>
          </a:p>
          <a:p>
            <a:r>
              <a:rPr lang="en-PH" sz="2400" b="1" dirty="0">
                <a:solidFill>
                  <a:schemeClr val="bg1"/>
                </a:solidFill>
              </a:rPr>
              <a:t>       amounting to </a:t>
            </a:r>
            <a:r>
              <a:rPr lang="en-PH" sz="2400" b="1" dirty="0" err="1">
                <a:solidFill>
                  <a:schemeClr val="bg1"/>
                </a:solidFill>
              </a:rPr>
              <a:t>Php</a:t>
            </a:r>
            <a:r>
              <a:rPr lang="en-PH" sz="2400" b="1" dirty="0">
                <a:solidFill>
                  <a:schemeClr val="bg1"/>
                </a:solidFill>
              </a:rPr>
              <a:t> 9.17 million and contributed </a:t>
            </a:r>
          </a:p>
          <a:p>
            <a:r>
              <a:rPr lang="en-PH" sz="2400" b="1" dirty="0">
                <a:solidFill>
                  <a:schemeClr val="bg1"/>
                </a:solidFill>
              </a:rPr>
              <a:t>       around </a:t>
            </a:r>
            <a:r>
              <a:rPr lang="en-PH" sz="2400" b="1" dirty="0" err="1">
                <a:solidFill>
                  <a:schemeClr val="bg1"/>
                </a:solidFill>
              </a:rPr>
              <a:t>Php</a:t>
            </a:r>
            <a:r>
              <a:rPr lang="en-PH" sz="2400" b="1" dirty="0">
                <a:solidFill>
                  <a:schemeClr val="bg1"/>
                </a:solidFill>
              </a:rPr>
              <a:t> 36 million worth of investments in the </a:t>
            </a:r>
          </a:p>
          <a:p>
            <a:r>
              <a:rPr lang="en-PH" sz="2400" b="1" dirty="0">
                <a:solidFill>
                  <a:schemeClr val="bg1"/>
                </a:solidFill>
              </a:rPr>
              <a:t>       city</a:t>
            </a:r>
            <a:r>
              <a:rPr lang="en-PH" sz="2400" b="1" dirty="0" smtClean="0"/>
              <a:t>.</a:t>
            </a:r>
          </a:p>
          <a:p>
            <a:endParaRPr lang="en-PH" sz="2400" b="1" dirty="0" smtClean="0"/>
          </a:p>
          <a:p>
            <a:endParaRPr lang="en-PH" sz="2400" b="1" dirty="0" smtClean="0"/>
          </a:p>
          <a:p>
            <a:endParaRPr lang="en-PH" sz="2400" b="1" dirty="0"/>
          </a:p>
          <a:p>
            <a:endParaRPr lang="en-PH" dirty="0">
              <a:solidFill>
                <a:srgbClr val="FFFF00"/>
              </a:solidFill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PH" b="1" dirty="0"/>
          </a:p>
          <a:p>
            <a:pPr>
              <a:defRPr/>
            </a:pPr>
            <a:r>
              <a:rPr lang="en-PH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PANABO CITY MARICULTURE PARK STATUS, </a:t>
            </a:r>
            <a:r>
              <a:rPr lang="en-PH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continued</a:t>
            </a:r>
          </a:p>
          <a:p>
            <a:pPr>
              <a:defRPr/>
            </a:pPr>
            <a:endParaRPr lang="en-P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~PP1535.WAV">
            <a:hlinkClick r:id="" action="ppaction://media"/>
          </p:cNvPr>
          <p:cNvPicPr>
            <a:picLocks noRot="1" noChangeAspect="1"/>
          </p:cNvPicPr>
          <p:nvPr>
            <a:wavAudioFile r:embed="rId1" name="~PP153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68313" y="1320800"/>
            <a:ext cx="8207375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14400" algn="l"/>
              </a:tabLst>
            </a:pPr>
            <a:r>
              <a:rPr lang="en-US" sz="2400" b="1" i="1" u="sng" dirty="0">
                <a:cs typeface="Times New Roman" pitchFamily="18" charset="0"/>
              </a:rPr>
              <a:t>MARGINALIZED GROUP</a:t>
            </a:r>
          </a:p>
          <a:p>
            <a:pPr eaLnBrk="0" hangingPunct="0">
              <a:tabLst>
                <a:tab pos="914400" algn="l"/>
              </a:tabLst>
            </a:pPr>
            <a:endParaRPr lang="en-PH" sz="2400" i="1" u="sng" dirty="0">
              <a:solidFill>
                <a:srgbClr val="FFFF00"/>
              </a:solidFill>
            </a:endParaRPr>
          </a:p>
          <a:p>
            <a:pPr lvl="1" eaLnBrk="0" hangingPunct="0">
              <a:buFont typeface="Wingdings 2" pitchFamily="18" charset="2"/>
              <a:buChar char=""/>
              <a:tabLst>
                <a:tab pos="914400" algn="l"/>
              </a:tabLst>
            </a:pPr>
            <a:r>
              <a:rPr lang="en-US" b="1" dirty="0">
                <a:cs typeface="Times New Roman" pitchFamily="18" charset="0"/>
              </a:rPr>
              <a:t> Cooperatives</a:t>
            </a:r>
            <a:endParaRPr lang="en-PH" dirty="0"/>
          </a:p>
          <a:p>
            <a:pPr lvl="2" eaLnBrk="0" hangingPunct="0">
              <a:buFont typeface="Wingdings 2" pitchFamily="18" charset="2"/>
              <a:buChar char=""/>
              <a:tabLst>
                <a:tab pos="914400" algn="l"/>
              </a:tabLst>
            </a:pPr>
            <a:r>
              <a:rPr lang="en-US" b="1" dirty="0">
                <a:cs typeface="Times New Roman" pitchFamily="18" charset="0"/>
              </a:rPr>
              <a:t>Agricultural Cooperatives (Bien coop)- self-finance -     1 unit</a:t>
            </a:r>
            <a:endParaRPr lang="en-PH" dirty="0"/>
          </a:p>
          <a:p>
            <a:pPr lvl="2" eaLnBrk="0" hangingPunct="0">
              <a:buFont typeface="Wingdings 2" pitchFamily="18" charset="2"/>
              <a:buChar char=""/>
              <a:tabLst>
                <a:tab pos="914400" algn="l"/>
              </a:tabLst>
            </a:pPr>
            <a:r>
              <a:rPr lang="en-US" b="1" dirty="0">
                <a:cs typeface="Times New Roman" pitchFamily="18" charset="0"/>
              </a:rPr>
              <a:t>Agrarian Reform Beneficiaries (DARBCO)- self-finance 1 unit</a:t>
            </a:r>
            <a:endParaRPr lang="en-PH" dirty="0"/>
          </a:p>
          <a:p>
            <a:pPr lvl="1" eaLnBrk="0" hangingPunct="0">
              <a:buFont typeface="Wingdings 2" pitchFamily="18" charset="2"/>
              <a:buChar char=""/>
              <a:tabLst>
                <a:tab pos="914400" algn="l"/>
              </a:tabLst>
            </a:pPr>
            <a:r>
              <a:rPr lang="en-US" b="1" dirty="0">
                <a:cs typeface="Times New Roman" pitchFamily="18" charset="0"/>
              </a:rPr>
              <a:t>Women organization(KABIAC)- DIDP funded project             1 unit</a:t>
            </a:r>
            <a:endParaRPr lang="en-PH" dirty="0"/>
          </a:p>
          <a:p>
            <a:pPr lvl="1" eaLnBrk="0" hangingPunct="0">
              <a:buFont typeface="Wingdings 2" pitchFamily="18" charset="2"/>
              <a:buChar char=""/>
              <a:tabLst>
                <a:tab pos="914400" algn="l"/>
              </a:tabLst>
            </a:pPr>
            <a:r>
              <a:rPr lang="en-US" b="1" dirty="0">
                <a:cs typeface="Times New Roman" pitchFamily="18" charset="0"/>
              </a:rPr>
              <a:t>Out-of-school Youth (Caretaker’s Assn)- BFAR funded         1 unit</a:t>
            </a:r>
            <a:endParaRPr lang="en-PH" dirty="0"/>
          </a:p>
          <a:p>
            <a:pPr lvl="1" eaLnBrk="0" hangingPunct="0">
              <a:buFont typeface="Wingdings 2" pitchFamily="18" charset="2"/>
              <a:buChar char=""/>
              <a:tabLst>
                <a:tab pos="914400" algn="l"/>
              </a:tabLst>
            </a:pPr>
            <a:r>
              <a:rPr lang="en-US" b="1" dirty="0">
                <a:cs typeface="Times New Roman" pitchFamily="18" charset="0"/>
              </a:rPr>
              <a:t>FARMC/</a:t>
            </a:r>
            <a:r>
              <a:rPr lang="en-US" b="1" dirty="0" err="1">
                <a:cs typeface="Times New Roman" pitchFamily="18" charset="0"/>
              </a:rPr>
              <a:t>Bantay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Dagat</a:t>
            </a:r>
            <a:r>
              <a:rPr lang="en-US" b="1" dirty="0">
                <a:cs typeface="Times New Roman" pitchFamily="18" charset="0"/>
              </a:rPr>
              <a:t> – -----------------------(BFAR funded         1 unit</a:t>
            </a:r>
            <a:endParaRPr lang="en-PH" dirty="0"/>
          </a:p>
          <a:p>
            <a:pPr lvl="1" eaLnBrk="0" hangingPunct="0">
              <a:buFont typeface="Wingdings 2" pitchFamily="18" charset="2"/>
              <a:buChar char=""/>
              <a:tabLst>
                <a:tab pos="914400" algn="l"/>
              </a:tabLst>
            </a:pPr>
            <a:r>
              <a:rPr lang="en-US" b="1" dirty="0" err="1">
                <a:cs typeface="Times New Roman" pitchFamily="18" charset="0"/>
              </a:rPr>
              <a:t>Fisherfolk</a:t>
            </a:r>
            <a:r>
              <a:rPr lang="en-US" b="1" dirty="0">
                <a:cs typeface="Times New Roman" pitchFamily="18" charset="0"/>
              </a:rPr>
              <a:t> Families and Organization/associations-           10 units </a:t>
            </a:r>
          </a:p>
          <a:p>
            <a:pPr lvl="1" eaLnBrk="0" hangingPunct="0">
              <a:tabLst>
                <a:tab pos="914400" algn="l"/>
              </a:tabLst>
            </a:pPr>
            <a:r>
              <a:rPr lang="en-US" b="1" dirty="0">
                <a:cs typeface="Times New Roman" pitchFamily="18" charset="0"/>
              </a:rPr>
              <a:t>  BFAR/LGU finance</a:t>
            </a:r>
            <a:endParaRPr lang="en-PH" dirty="0"/>
          </a:p>
          <a:p>
            <a:pPr lvl="1" eaLnBrk="0" hangingPunct="0">
              <a:buFont typeface="Wingdings 2" pitchFamily="18" charset="2"/>
              <a:buChar char=""/>
              <a:tabLst>
                <a:tab pos="914400" algn="l"/>
              </a:tabLst>
            </a:pPr>
            <a:r>
              <a:rPr lang="en-US" b="1" dirty="0" err="1">
                <a:cs typeface="Times New Roman" pitchFamily="18" charset="0"/>
              </a:rPr>
              <a:t>Panabo</a:t>
            </a:r>
            <a:r>
              <a:rPr lang="en-US" b="1" dirty="0">
                <a:cs typeface="Times New Roman" pitchFamily="18" charset="0"/>
              </a:rPr>
              <a:t> Coastal Schools-Coastal Resource Management   2 units </a:t>
            </a:r>
          </a:p>
          <a:p>
            <a:pPr lvl="1" eaLnBrk="0" hangingPunct="0">
              <a:tabLst>
                <a:tab pos="914400" algn="l"/>
              </a:tabLst>
            </a:pPr>
            <a:r>
              <a:rPr lang="en-US" b="1" dirty="0">
                <a:cs typeface="Times New Roman" pitchFamily="18" charset="0"/>
              </a:rPr>
              <a:t>  (CRM)- </a:t>
            </a:r>
            <a:r>
              <a:rPr lang="en-US" b="1" dirty="0" err="1">
                <a:cs typeface="Times New Roman" pitchFamily="18" charset="0"/>
              </a:rPr>
              <a:t>DepEd</a:t>
            </a:r>
            <a:r>
              <a:rPr lang="en-US" b="1" dirty="0">
                <a:cs typeface="Times New Roman" pitchFamily="18" charset="0"/>
              </a:rPr>
              <a:t>/BFAR/LGU funded</a:t>
            </a:r>
            <a:endParaRPr lang="en-US" dirty="0"/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2400" b="1" dirty="0"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cs typeface="Times New Roman" pitchFamily="18" charset="0"/>
              </a:rPr>
              <a:t>PROJECT/PROGRAM BENEFICIARIES</a:t>
            </a:r>
            <a:endParaRPr lang="en-PH" sz="2400" dirty="0"/>
          </a:p>
          <a:p>
            <a:pPr>
              <a:defRPr/>
            </a:pPr>
            <a:endParaRPr lang="en-PH" dirty="0"/>
          </a:p>
        </p:txBody>
      </p:sp>
      <p:pic>
        <p:nvPicPr>
          <p:cNvPr id="4" name="~PP702.WAV">
            <a:hlinkClick r:id="" action="ppaction://media"/>
          </p:cNvPr>
          <p:cNvPicPr>
            <a:picLocks noRot="1" noChangeAspect="1"/>
          </p:cNvPicPr>
          <p:nvPr>
            <a:wavAudioFile r:embed="rId1" name="~PP70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050"/>
          </a:xfrm>
          <a:solidFill>
            <a:schemeClr val="accent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Times New Roman" pitchFamily="18" charset="0"/>
                <a:cs typeface="Arial" charset="0"/>
              </a:rPr>
              <a:t/>
            </a:r>
            <a:br>
              <a:rPr lang="en-US" sz="2000" dirty="0" smtClean="0">
                <a:ea typeface="Times New Roman" pitchFamily="18" charset="0"/>
                <a:cs typeface="Arial" charset="0"/>
              </a:rPr>
            </a:br>
            <a:r>
              <a:rPr lang="en-US" sz="2000" dirty="0" smtClean="0">
                <a:ea typeface="Times New Roman" pitchFamily="18" charset="0"/>
                <a:cs typeface="Arial" charset="0"/>
              </a:rPr>
              <a:t/>
            </a:r>
            <a:br>
              <a:rPr lang="en-US" sz="2000" dirty="0" smtClean="0">
                <a:ea typeface="Times New Roman" pitchFamily="18" charset="0"/>
                <a:cs typeface="Arial" charset="0"/>
              </a:rPr>
            </a:br>
            <a:r>
              <a:rPr lang="en-US" sz="2000" i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PROJECT/PROGRAM BENEFICIARIES, continued</a:t>
            </a:r>
            <a:r>
              <a:rPr lang="en-PH" sz="3200" i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/>
            </a:r>
            <a:br>
              <a:rPr lang="en-PH" sz="3200" i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</a:br>
            <a:endParaRPr lang="en-PH" sz="3200" i="1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250825" y="857250"/>
            <a:ext cx="8642350" cy="4929188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 smtClean="0">
              <a:solidFill>
                <a:srgbClr val="FFFF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 smtClean="0">
              <a:solidFill>
                <a:srgbClr val="FFFF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B. PRIVATE INVESTORS*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PH" sz="2400" i="1" u="sng" dirty="0" smtClean="0">
              <a:solidFill>
                <a:srgbClr val="FFFF00"/>
              </a:solidFill>
            </a:endParaRP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1. Small/Medium-scale businessmen (</a:t>
            </a:r>
            <a:r>
              <a:rPr lang="en-US" sz="1600" dirty="0" smtClean="0">
                <a:solidFill>
                  <a:schemeClr val="tx1"/>
                </a:solidFill>
              </a:rPr>
              <a:t>self finance</a:t>
            </a:r>
            <a:r>
              <a:rPr lang="en-US" sz="2000" dirty="0" smtClean="0">
                <a:solidFill>
                  <a:schemeClr val="tx1"/>
                </a:solidFill>
              </a:rPr>
              <a:t>)- - 90 </a:t>
            </a:r>
            <a:r>
              <a:rPr lang="en-US" sz="1600" dirty="0" smtClean="0">
                <a:solidFill>
                  <a:schemeClr val="tx1"/>
                </a:solidFill>
              </a:rPr>
              <a:t>units</a:t>
            </a:r>
            <a:endParaRPr lang="en-PH" sz="2000" dirty="0" smtClean="0">
              <a:solidFill>
                <a:schemeClr val="tx1"/>
              </a:solidFill>
            </a:endParaRP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2. Civic Organization –  (group finance)- - - - - - - - - 8 </a:t>
            </a:r>
            <a:r>
              <a:rPr lang="en-US" sz="1600" dirty="0" smtClean="0">
                <a:solidFill>
                  <a:schemeClr val="tx1"/>
                </a:solidFill>
              </a:rPr>
              <a:t>units</a:t>
            </a:r>
            <a:endParaRPr lang="en-PH" sz="2000" dirty="0" smtClean="0">
              <a:solidFill>
                <a:schemeClr val="tx1"/>
              </a:solidFill>
            </a:endParaRP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3. Medical practitioners – (self-finance) - - - - - - - - 30 </a:t>
            </a:r>
            <a:r>
              <a:rPr lang="en-US" sz="1600" dirty="0" smtClean="0">
                <a:solidFill>
                  <a:schemeClr val="tx1"/>
                </a:solidFill>
              </a:rPr>
              <a:t>units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PH" sz="2000" dirty="0" smtClean="0">
              <a:solidFill>
                <a:schemeClr val="tx1"/>
              </a:solidFill>
            </a:endParaRP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4. ACES Polytechnic College – (self-finance) - - - -  8 </a:t>
            </a:r>
            <a:r>
              <a:rPr lang="en-US" sz="1600" dirty="0" smtClean="0">
                <a:solidFill>
                  <a:schemeClr val="tx1"/>
                </a:solidFill>
              </a:rPr>
              <a:t>units</a:t>
            </a: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_____________________</a:t>
            </a:r>
          </a:p>
          <a:p>
            <a:pPr lvl="1"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i="1" dirty="0" smtClean="0">
                <a:solidFill>
                  <a:schemeClr val="tx1"/>
                </a:solidFill>
              </a:rPr>
              <a:t> Local and foreign investors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PH" sz="2000" i="1" dirty="0" smtClean="0">
              <a:solidFill>
                <a:schemeClr val="tx1"/>
              </a:solidFill>
            </a:endParaRP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PH" dirty="0" smtClean="0">
                <a:solidFill>
                  <a:srgbClr val="C00000"/>
                </a:solidFill>
              </a:rPr>
              <a:t>Activities of the private investor group will more of the business.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PH" dirty="0" smtClean="0"/>
          </a:p>
        </p:txBody>
      </p:sp>
      <p:pic>
        <p:nvPicPr>
          <p:cNvPr id="4" name="~PP139.WAV">
            <a:hlinkClick r:id="" action="ppaction://media"/>
          </p:cNvPr>
          <p:cNvPicPr>
            <a:picLocks noRot="1" noChangeAspect="1"/>
          </p:cNvPicPr>
          <p:nvPr>
            <a:wavAudioFile r:embed="rId1" name="~PP13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50825" y="1268413"/>
            <a:ext cx="8715375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PH" dirty="0"/>
          </a:p>
          <a:p>
            <a:pPr>
              <a:defRPr/>
            </a:pPr>
            <a:r>
              <a:rPr lang="en-PH" sz="2000" b="1" dirty="0">
                <a:solidFill>
                  <a:srgbClr val="C00000"/>
                </a:solidFill>
              </a:rPr>
              <a:t>Following the success of EMMA1, significant information from the different aquaculture systems were generated and relevant recommendations have been made as </a:t>
            </a:r>
            <a:r>
              <a:rPr lang="en-PH" sz="2000" b="1" dirty="0" err="1">
                <a:solidFill>
                  <a:srgbClr val="C00000"/>
                </a:solidFill>
              </a:rPr>
              <a:t>foillows</a:t>
            </a:r>
            <a:r>
              <a:rPr lang="en-PH" sz="2000" b="1" dirty="0">
                <a:solidFill>
                  <a:srgbClr val="C00000"/>
                </a:solidFill>
              </a:rPr>
              <a:t>:</a:t>
            </a:r>
          </a:p>
          <a:p>
            <a:pPr>
              <a:defRPr/>
            </a:pPr>
            <a:endParaRPr lang="en-PH" sz="2000" b="1" dirty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PH" sz="2000" b="1" dirty="0"/>
              <a:t>  Reduction of nutrient output by improving food conversion rate</a:t>
            </a:r>
          </a:p>
          <a:p>
            <a:pPr>
              <a:buFont typeface="Wingdings" pitchFamily="2" charset="2"/>
              <a:buChar char="Ø"/>
              <a:defRPr/>
            </a:pPr>
            <a:endParaRPr lang="en-PH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en-PH" sz="2000" b="1" dirty="0"/>
              <a:t>  Utilisation of nutrients from fish production by extractive species  </a:t>
            </a:r>
          </a:p>
          <a:p>
            <a:pPr>
              <a:defRPr/>
            </a:pPr>
            <a:r>
              <a:rPr lang="en-PH" sz="2000" b="1" dirty="0"/>
              <a:t>     such as   oysters in marine and brackish water and hydroponics in  </a:t>
            </a:r>
          </a:p>
          <a:p>
            <a:pPr>
              <a:defRPr/>
            </a:pPr>
            <a:r>
              <a:rPr lang="en-PH" sz="2000" b="1" dirty="0"/>
              <a:t>     freshwater</a:t>
            </a:r>
          </a:p>
          <a:p>
            <a:pPr>
              <a:defRPr/>
            </a:pPr>
            <a:endParaRPr lang="en-PH" sz="2000" b="1" dirty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PH" sz="2000" b="1" i="1" dirty="0">
                <a:solidFill>
                  <a:schemeClr val="accent3"/>
                </a:solidFill>
              </a:rPr>
              <a:t>  </a:t>
            </a:r>
            <a:r>
              <a:rPr lang="en-PH" sz="2000" b="1" i="1" dirty="0"/>
              <a:t>Zoning of aquaculture into areas away from sensitive habitats and  </a:t>
            </a:r>
          </a:p>
          <a:p>
            <a:pPr>
              <a:defRPr/>
            </a:pPr>
            <a:r>
              <a:rPr lang="en-PH" sz="2000" b="1" i="1" dirty="0"/>
              <a:t>     within carrying capacity of that zone</a:t>
            </a:r>
          </a:p>
          <a:p>
            <a:pPr>
              <a:defRPr/>
            </a:pPr>
            <a:endParaRPr lang="en-PH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en-PH" sz="2000" b="1" i="1" dirty="0"/>
              <a:t>   Farm management and planning solutions to reduce benthic  </a:t>
            </a:r>
          </a:p>
          <a:p>
            <a:pPr>
              <a:defRPr/>
            </a:pPr>
            <a:r>
              <a:rPr lang="en-PH" sz="2000" b="1" i="1" dirty="0"/>
              <a:t>     impact</a:t>
            </a:r>
            <a:endParaRPr lang="en-PH" b="1" dirty="0"/>
          </a:p>
          <a:p>
            <a:pPr>
              <a:defRPr/>
            </a:pPr>
            <a:r>
              <a:rPr lang="en-PH" sz="1400" i="1" dirty="0"/>
              <a:t>       (Draft Final </a:t>
            </a:r>
            <a:r>
              <a:rPr lang="en-PH" sz="1400" i="1" dirty="0" err="1"/>
              <a:t>Report:Environmental</a:t>
            </a:r>
            <a:r>
              <a:rPr lang="en-PH" sz="1400" i="1" dirty="0"/>
              <a:t> Monitoring and modelling of aquaculture in risk areas of the  </a:t>
            </a:r>
          </a:p>
          <a:p>
            <a:pPr>
              <a:defRPr/>
            </a:pPr>
            <a:r>
              <a:rPr lang="en-PH" sz="1400" i="1" dirty="0"/>
              <a:t>        Philippines (EMMA2007).</a:t>
            </a:r>
            <a:endParaRPr lang="en-PH" sz="1400" dirty="0"/>
          </a:p>
          <a:p>
            <a:pPr>
              <a:defRPr/>
            </a:pPr>
            <a:r>
              <a:rPr lang="en-PH" i="1" dirty="0"/>
              <a:t> </a:t>
            </a:r>
            <a:endParaRPr lang="en-PH" dirty="0"/>
          </a:p>
          <a:p>
            <a:pPr>
              <a:defRPr/>
            </a:pPr>
            <a:endParaRPr lang="en-PH" dirty="0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PH" sz="2800" b="1"/>
          </a:p>
          <a:p>
            <a:pPr algn="ctr"/>
            <a:r>
              <a:rPr lang="en-PH" sz="2400" b="1"/>
              <a:t>FROM EMMA1</a:t>
            </a:r>
            <a:endParaRPr lang="en-PH" sz="2800" b="1"/>
          </a:p>
          <a:p>
            <a:pPr algn="ctr"/>
            <a:endParaRPr lang="en-PH" sz="2800" b="1"/>
          </a:p>
        </p:txBody>
      </p:sp>
      <p:pic>
        <p:nvPicPr>
          <p:cNvPr id="4" name="~PP3585.WAV">
            <a:hlinkClick r:id="" action="ppaction://media"/>
          </p:cNvPr>
          <p:cNvPicPr>
            <a:picLocks noRot="1" noChangeAspect="1"/>
          </p:cNvPicPr>
          <p:nvPr>
            <a:wavAudioFile r:embed="rId1" name="~PP358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563" y="0"/>
            <a:ext cx="91995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3068960"/>
            <a:ext cx="426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 dirty="0" smtClean="0">
                <a:solidFill>
                  <a:srgbClr val="FF0000"/>
                </a:solidFill>
              </a:rPr>
              <a:t>THANK YOU</a:t>
            </a:r>
            <a:r>
              <a:rPr lang="en-PH" dirty="0" smtClean="0">
                <a:solidFill>
                  <a:srgbClr val="FF0000"/>
                </a:solidFill>
              </a:rPr>
              <a:t> </a:t>
            </a:r>
            <a:endParaRPr lang="en-PH" dirty="0">
              <a:solidFill>
                <a:srgbClr val="FF0000"/>
              </a:solidFill>
            </a:endParaRPr>
          </a:p>
        </p:txBody>
      </p:sp>
      <p:pic>
        <p:nvPicPr>
          <p:cNvPr id="5" name="~PP649.WAV">
            <a:hlinkClick r:id="" action="ppaction://media"/>
          </p:cNvPr>
          <p:cNvPicPr>
            <a:picLocks noRot="1" noChangeAspect="1"/>
          </p:cNvPicPr>
          <p:nvPr>
            <a:wavAudioFile r:embed="rId1" name="~PP64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95288" y="908050"/>
            <a:ext cx="8424862" cy="4968875"/>
          </a:xfrm>
        </p:spPr>
        <p:txBody>
          <a:bodyPr/>
          <a:lstStyle/>
          <a:p>
            <a:pPr marL="514350" indent="-514350" algn="l" eaLnBrk="1" hangingPunct="1"/>
            <a:endParaRPr lang="en-PH" sz="2000" smtClean="0">
              <a:solidFill>
                <a:srgbClr val="FFFFFF"/>
              </a:solidFill>
            </a:endParaRPr>
          </a:p>
          <a:p>
            <a:pPr marL="514350" indent="-514350" algn="l" eaLnBrk="1" hangingPunct="1">
              <a:buFontTx/>
              <a:buAutoNum type="romanUcPeriod" startAt="2"/>
            </a:pPr>
            <a:endParaRPr lang="en-PH" sz="2000" smtClean="0">
              <a:solidFill>
                <a:srgbClr val="FFFFFF"/>
              </a:solidFill>
            </a:endParaRPr>
          </a:p>
          <a:p>
            <a:pPr marL="514350" indent="-514350" algn="l" eaLnBrk="1" hangingPunct="1">
              <a:buFontTx/>
              <a:buAutoNum type="romanUcPeriod" startAt="2"/>
            </a:pPr>
            <a:endParaRPr lang="en-PH" sz="2000" smtClean="0">
              <a:solidFill>
                <a:srgbClr val="FFFFFF"/>
              </a:solidFill>
            </a:endParaRPr>
          </a:p>
          <a:p>
            <a:pPr marL="514350" indent="-514350" algn="l" eaLnBrk="1" hangingPunct="1"/>
            <a:endParaRPr lang="en-PH" sz="2000" smtClean="0">
              <a:solidFill>
                <a:srgbClr val="FFFFFF"/>
              </a:solidFill>
            </a:endParaRPr>
          </a:p>
          <a:p>
            <a:pPr marL="514350" indent="-514350" algn="l" eaLnBrk="1" hangingPunct="1">
              <a:buFontTx/>
              <a:buAutoNum type="romanUcPeriod"/>
            </a:pPr>
            <a:endParaRPr lang="en-PH" sz="2000" smtClean="0">
              <a:solidFill>
                <a:srgbClr val="FFFFFF"/>
              </a:solidFill>
            </a:endParaRPr>
          </a:p>
          <a:p>
            <a:pPr marL="514350" indent="-514350" eaLnBrk="1" hangingPunct="1"/>
            <a:endParaRPr lang="en-PH" sz="2000" u="sng" smtClean="0">
              <a:solidFill>
                <a:srgbClr val="FFFFFF"/>
              </a:solidFill>
            </a:endParaRPr>
          </a:p>
          <a:p>
            <a:pPr marL="514350" indent="-514350" algn="l" eaLnBrk="1" hangingPunct="1"/>
            <a:endParaRPr lang="en-PH" sz="2000" u="sng" smtClean="0">
              <a:solidFill>
                <a:srgbClr val="FFFF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196975"/>
          <a:ext cx="9144000" cy="5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661025">
                <a:tc>
                  <a:txBody>
                    <a:bodyPr/>
                    <a:lstStyle/>
                    <a:p>
                      <a:pPr marL="514350" indent="-514350" algn="l"/>
                      <a:endParaRPr lang="en-PH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I.  Introduction</a:t>
                      </a: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A. Definition</a:t>
                      </a: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B. Major goals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C. Concept of MP</a:t>
                      </a: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D. Features of a </a:t>
                      </a:r>
                      <a:r>
                        <a:rPr lang="en-PH" sz="2000" dirty="0" err="1" smtClean="0">
                          <a:solidFill>
                            <a:schemeClr val="bg1"/>
                          </a:solidFill>
                        </a:rPr>
                        <a:t>mariculture</a:t>
                      </a: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park</a:t>
                      </a: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E. Expectations from a </a:t>
                      </a:r>
                      <a:r>
                        <a:rPr lang="en-PH" sz="2000" dirty="0" err="1" smtClean="0">
                          <a:solidFill>
                            <a:schemeClr val="bg1"/>
                          </a:solidFill>
                        </a:rPr>
                        <a:t>Mariculture</a:t>
                      </a: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Park</a:t>
                      </a:r>
                    </a:p>
                    <a:p>
                      <a:pPr marL="514350" indent="-514350" algn="l"/>
                      <a:endParaRPr lang="en-PH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II. Existing</a:t>
                      </a:r>
                      <a:r>
                        <a:rPr lang="en-PH" sz="2000" baseline="0" dirty="0" smtClean="0">
                          <a:solidFill>
                            <a:schemeClr val="bg1"/>
                          </a:solidFill>
                        </a:rPr>
                        <a:t> MPs as of January 2011</a:t>
                      </a:r>
                      <a:endParaRPr lang="en-PH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A.</a:t>
                      </a:r>
                      <a:r>
                        <a:rPr lang="en-PH" sz="2000" baseline="0" dirty="0" smtClean="0">
                          <a:solidFill>
                            <a:schemeClr val="bg1"/>
                          </a:solidFill>
                        </a:rPr>
                        <a:t> Example of a </a:t>
                      </a:r>
                      <a:r>
                        <a:rPr lang="en-PH" sz="2000" dirty="0" err="1" smtClean="0">
                          <a:solidFill>
                            <a:schemeClr val="bg1"/>
                          </a:solidFill>
                        </a:rPr>
                        <a:t>Mariculture</a:t>
                      </a: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Park   </a:t>
                      </a: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B. Status and projections</a:t>
                      </a: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C. Project/programs and beneficiaries</a:t>
                      </a: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     1. Marginalized group</a:t>
                      </a: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     2. Private investors</a:t>
                      </a:r>
                    </a:p>
                    <a:p>
                      <a:pPr marL="514350" indent="-514350" algn="l"/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D. What have been done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III. What do we plan to do?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A. Formulate  guidelines in establishing MPs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 B.</a:t>
                      </a:r>
                      <a:r>
                        <a:rPr lang="en-PH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000" b="1" i="0" u="none" dirty="0" smtClean="0">
                          <a:solidFill>
                            <a:schemeClr val="bg1"/>
                          </a:solidFill>
                        </a:rPr>
                        <a:t>Data collection to attain the objectives</a:t>
                      </a:r>
                      <a:endParaRPr lang="en-PH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     1. Environmental  survey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     2.  Economics survey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     3. Socio-economic survey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     4.</a:t>
                      </a:r>
                      <a:r>
                        <a:rPr lang="en-PH" sz="2000" baseline="0" dirty="0" smtClean="0">
                          <a:solidFill>
                            <a:schemeClr val="bg1"/>
                          </a:solidFill>
                        </a:rPr>
                        <a:t> Site selection/GIS</a:t>
                      </a:r>
                      <a:endParaRPr lang="en-PH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 smtClean="0">
                          <a:solidFill>
                            <a:schemeClr val="bg1"/>
                          </a:solidFill>
                        </a:rPr>
                        <a:t>     C.  Marketing  strategies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 smtClean="0">
                          <a:solidFill>
                            <a:schemeClr val="bg1"/>
                          </a:solidFill>
                        </a:rPr>
                        <a:t>     D. Recommendations</a:t>
                      </a:r>
                      <a:r>
                        <a:rPr lang="en-GB" sz="1400" b="1" i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PH" sz="140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10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26206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/>
              <a:t>          </a:t>
            </a:r>
          </a:p>
          <a:p>
            <a:endParaRPr lang="en-PH"/>
          </a:p>
          <a:p>
            <a:pPr algn="ctr"/>
            <a:r>
              <a:rPr lang="en-PH" sz="2000" b="1">
                <a:solidFill>
                  <a:schemeClr val="tx2"/>
                </a:solidFill>
              </a:rPr>
              <a:t>CONCEPT OF MARIPARK</a:t>
            </a:r>
            <a:r>
              <a:rPr lang="en-PH" sz="2000"/>
              <a:t> </a:t>
            </a:r>
          </a:p>
          <a:p>
            <a:pPr algn="ctr"/>
            <a:r>
              <a:rPr lang="en-PH" sz="2000" b="1">
                <a:solidFill>
                  <a:schemeClr val="tx2"/>
                </a:solidFill>
              </a:rPr>
              <a:t>OUTLINE</a:t>
            </a:r>
            <a:endParaRPr lang="en-PH" sz="2800" b="1">
              <a:solidFill>
                <a:schemeClr val="tx2"/>
              </a:solidFill>
            </a:endParaRPr>
          </a:p>
        </p:txBody>
      </p:sp>
      <p:pic>
        <p:nvPicPr>
          <p:cNvPr id="5" name="~PP1220.WAV">
            <a:hlinkClick r:id="" action="ppaction://media"/>
          </p:cNvPr>
          <p:cNvPicPr>
            <a:picLocks noRot="1" noChangeAspect="1"/>
          </p:cNvPicPr>
          <p:nvPr>
            <a:wavAudioFile r:embed="rId1" name="~PP122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85750" y="928688"/>
            <a:ext cx="864393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endParaRPr lang="en-GB" b="1" i="1" u="sng" dirty="0"/>
          </a:p>
          <a:p>
            <a:pPr algn="just">
              <a:defRPr/>
            </a:pPr>
            <a:r>
              <a:rPr lang="en-GB" b="1" i="1" u="sng" dirty="0"/>
              <a:t>DEFINITION:</a:t>
            </a:r>
            <a:r>
              <a:rPr lang="en-GB" dirty="0"/>
              <a:t> </a:t>
            </a:r>
          </a:p>
          <a:p>
            <a:pPr algn="just">
              <a:defRPr/>
            </a:pPr>
            <a:endParaRPr lang="en-GB" dirty="0"/>
          </a:p>
          <a:p>
            <a:pPr algn="just">
              <a:defRPr/>
            </a:pPr>
            <a:r>
              <a:rPr lang="en-GB" b="1" dirty="0" err="1"/>
              <a:t>Mariculture</a:t>
            </a:r>
            <a:r>
              <a:rPr lang="en-GB" b="1" dirty="0"/>
              <a:t> Park in the Philippines </a:t>
            </a:r>
            <a:endParaRPr lang="en-GB" dirty="0"/>
          </a:p>
          <a:p>
            <a:pPr algn="just">
              <a:buFont typeface="Wingdings" pitchFamily="2" charset="2"/>
              <a:buChar char="q"/>
              <a:defRPr/>
            </a:pPr>
            <a:r>
              <a:rPr lang="en-GB" b="1" dirty="0"/>
              <a:t>   an integrated  business approach in aquaculture  which has been   </a:t>
            </a:r>
          </a:p>
          <a:p>
            <a:pPr algn="just">
              <a:defRPr/>
            </a:pPr>
            <a:r>
              <a:rPr lang="en-GB" b="1" dirty="0"/>
              <a:t>      adopted and promoted by the Bureau of Fisheries and Aquatic  </a:t>
            </a:r>
          </a:p>
          <a:p>
            <a:pPr algn="just">
              <a:defRPr/>
            </a:pPr>
            <a:r>
              <a:rPr lang="en-GB" b="1" dirty="0"/>
              <a:t>      Resources (BFAR) in partnership with the private and public sectors. 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n-GB" b="1" dirty="0"/>
          </a:p>
          <a:p>
            <a:pPr algn="just">
              <a:buFont typeface="Wingdings" pitchFamily="2" charset="2"/>
              <a:buChar char="q"/>
              <a:defRPr/>
            </a:pPr>
            <a:r>
              <a:rPr lang="en-GB" b="1" dirty="0"/>
              <a:t>  The concept of the </a:t>
            </a:r>
            <a:r>
              <a:rPr lang="en-GB" b="1" dirty="0" err="1"/>
              <a:t>Mariculture</a:t>
            </a:r>
            <a:r>
              <a:rPr lang="en-GB" b="1" dirty="0"/>
              <a:t> Park is patterned  after the  </a:t>
            </a:r>
          </a:p>
          <a:p>
            <a:pPr algn="just">
              <a:defRPr/>
            </a:pPr>
            <a:r>
              <a:rPr lang="en-GB" b="1" dirty="0"/>
              <a:t>     development of an industrial estate in the sea, </a:t>
            </a:r>
            <a:r>
              <a:rPr lang="en-GB" b="1" dirty="0">
                <a:solidFill>
                  <a:srgbClr val="FF0000"/>
                </a:solidFill>
              </a:rPr>
              <a:t>wherein aquaculture  </a:t>
            </a:r>
          </a:p>
          <a:p>
            <a:pPr algn="just">
              <a:defRPr/>
            </a:pPr>
            <a:r>
              <a:rPr lang="en-GB" b="1" dirty="0">
                <a:solidFill>
                  <a:srgbClr val="FF0000"/>
                </a:solidFill>
              </a:rPr>
              <a:t>     plots are leased to investors/aquaculture farmers  and infrastructure </a:t>
            </a:r>
          </a:p>
          <a:p>
            <a:pPr algn="just">
              <a:defRPr/>
            </a:pPr>
            <a:r>
              <a:rPr lang="en-GB" b="1" dirty="0">
                <a:solidFill>
                  <a:srgbClr val="FF0000"/>
                </a:solidFill>
              </a:rPr>
              <a:t>     (mooring systems, navigation lanes and  docking areas), utilities </a:t>
            </a:r>
          </a:p>
          <a:p>
            <a:pPr algn="just">
              <a:defRPr/>
            </a:pPr>
            <a:r>
              <a:rPr lang="en-GB" b="1" dirty="0">
                <a:solidFill>
                  <a:srgbClr val="FF0000"/>
                </a:solidFill>
              </a:rPr>
              <a:t>     (support facilities) and technical services are provided by the </a:t>
            </a:r>
          </a:p>
          <a:p>
            <a:pPr algn="just">
              <a:defRPr/>
            </a:pPr>
            <a:r>
              <a:rPr lang="en-GB" b="1" dirty="0">
                <a:solidFill>
                  <a:srgbClr val="FF0000"/>
                </a:solidFill>
              </a:rPr>
              <a:t>     government</a:t>
            </a:r>
            <a:endParaRPr lang="en-PH" b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GB" b="1" dirty="0"/>
          </a:p>
          <a:p>
            <a:pPr algn="just">
              <a:defRPr/>
            </a:pPr>
            <a:r>
              <a:rPr lang="en-GB" b="1" i="1" u="sng" dirty="0"/>
              <a:t>MAJOR GOALS</a:t>
            </a:r>
            <a:r>
              <a:rPr lang="en-GB" b="1" i="1" dirty="0"/>
              <a:t>:</a:t>
            </a:r>
            <a:r>
              <a:rPr lang="en-GB" b="1" dirty="0"/>
              <a:t> </a:t>
            </a:r>
          </a:p>
          <a:p>
            <a:pPr algn="just">
              <a:defRPr/>
            </a:pPr>
            <a:r>
              <a:rPr lang="en-GB" b="1" dirty="0"/>
              <a:t>     </a:t>
            </a:r>
            <a:r>
              <a:rPr lang="en-GB" sz="2800" b="1" dirty="0"/>
              <a:t>•  </a:t>
            </a:r>
            <a:r>
              <a:rPr lang="en-GB" b="1" dirty="0"/>
              <a:t>to ensure food security</a:t>
            </a:r>
          </a:p>
          <a:p>
            <a:pPr algn="just">
              <a:defRPr/>
            </a:pPr>
            <a:r>
              <a:rPr lang="en-GB" b="1" dirty="0"/>
              <a:t>     </a:t>
            </a:r>
            <a:r>
              <a:rPr lang="en-GB" sz="2800" b="1" dirty="0"/>
              <a:t>•</a:t>
            </a:r>
            <a:r>
              <a:rPr lang="en-GB" b="1" dirty="0"/>
              <a:t>   create livelihood opportunities for coastal communities. </a:t>
            </a:r>
            <a:endParaRPr lang="en-PH" sz="1200" b="1" dirty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" y="0"/>
            <a:ext cx="9143999" cy="10156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PH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n-PH" sz="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n-PH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419475" y="6021388"/>
            <a:ext cx="348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(Source: </a:t>
            </a:r>
            <a:r>
              <a:rPr lang="en-GB" b="1" dirty="0" err="1"/>
              <a:t>Adora</a:t>
            </a:r>
            <a:r>
              <a:rPr lang="en-GB" b="1" dirty="0"/>
              <a:t>, unpublished).</a:t>
            </a:r>
            <a:endParaRPr lang="en-P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2138" y="260350"/>
            <a:ext cx="60118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2400" b="1" dirty="0">
                <a:solidFill>
                  <a:schemeClr val="accent3"/>
                </a:solidFill>
              </a:rPr>
              <a:t>INTRODUCTION</a:t>
            </a:r>
            <a:endParaRPr lang="en-PH" b="1" dirty="0">
              <a:solidFill>
                <a:schemeClr val="accent3"/>
              </a:solidFill>
            </a:endParaRPr>
          </a:p>
        </p:txBody>
      </p:sp>
      <p:pic>
        <p:nvPicPr>
          <p:cNvPr id="6" name="~PP794.WAV">
            <a:hlinkClick r:id="" action="ppaction://media"/>
          </p:cNvPr>
          <p:cNvPicPr>
            <a:picLocks noRot="1" noChangeAspect="1"/>
          </p:cNvPicPr>
          <p:nvPr>
            <a:wavAudioFile r:embed="rId1" name="~PP79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93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57188" y="1214438"/>
            <a:ext cx="850106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n-GB" sz="2400" dirty="0"/>
              <a:t>   </a:t>
            </a:r>
            <a:r>
              <a:rPr lang="en-GB" sz="2400" dirty="0" err="1"/>
              <a:t>Mariculture</a:t>
            </a:r>
            <a:r>
              <a:rPr lang="en-GB" sz="2400" dirty="0"/>
              <a:t> park development follows a pro-environment </a:t>
            </a:r>
          </a:p>
          <a:p>
            <a:pPr algn="just">
              <a:defRPr/>
            </a:pPr>
            <a:r>
              <a:rPr lang="en-GB" sz="2400" dirty="0"/>
              <a:t>      outlook; it is also a valuable tool for coastal resources </a:t>
            </a:r>
          </a:p>
          <a:p>
            <a:pPr algn="just">
              <a:defRPr/>
            </a:pPr>
            <a:r>
              <a:rPr lang="en-GB" sz="2400" dirty="0"/>
              <a:t>      management. </a:t>
            </a:r>
          </a:p>
          <a:p>
            <a:pPr algn="just">
              <a:defRPr/>
            </a:pPr>
            <a:endParaRPr lang="en-GB" sz="2400" dirty="0"/>
          </a:p>
          <a:p>
            <a:pPr algn="just">
              <a:buFont typeface="Wingdings" pitchFamily="2" charset="2"/>
              <a:buChar char="q"/>
              <a:defRPr/>
            </a:pPr>
            <a:r>
              <a:rPr lang="en-GB" sz="2400" dirty="0"/>
              <a:t>   In the </a:t>
            </a:r>
            <a:r>
              <a:rPr lang="en-GB" sz="2400" dirty="0" err="1"/>
              <a:t>mariculture</a:t>
            </a:r>
            <a:r>
              <a:rPr lang="en-GB" sz="2400" dirty="0"/>
              <a:t> park, the government sustainably </a:t>
            </a:r>
          </a:p>
          <a:p>
            <a:pPr algn="just">
              <a:defRPr/>
            </a:pPr>
            <a:r>
              <a:rPr lang="en-GB" sz="2400" dirty="0"/>
              <a:t>      manages the activities by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regulating the number and  </a:t>
            </a:r>
          </a:p>
          <a:p>
            <a:pPr algn="just">
              <a:defRPr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sizes of cages and other structures</a:t>
            </a:r>
            <a:r>
              <a:rPr lang="en-GB" sz="2400" dirty="0">
                <a:solidFill>
                  <a:srgbClr val="FFFF00"/>
                </a:solidFill>
              </a:rPr>
              <a:t>.</a:t>
            </a:r>
            <a:r>
              <a:rPr lang="en-GB" sz="2400" dirty="0"/>
              <a:t> </a:t>
            </a:r>
          </a:p>
          <a:p>
            <a:pPr algn="just">
              <a:defRPr/>
            </a:pPr>
            <a:endParaRPr lang="en-GB" sz="2400" dirty="0"/>
          </a:p>
          <a:p>
            <a:pPr algn="just">
              <a:buFont typeface="Wingdings" pitchFamily="2" charset="2"/>
              <a:buChar char="q"/>
              <a:defRPr/>
            </a:pPr>
            <a:r>
              <a:rPr lang="en-GB" sz="2400" dirty="0"/>
              <a:t>  The management of </a:t>
            </a:r>
            <a:r>
              <a:rPr lang="en-GB" sz="2400" dirty="0" err="1"/>
              <a:t>mariculture</a:t>
            </a:r>
            <a:r>
              <a:rPr lang="en-GB" sz="2400" dirty="0"/>
              <a:t> parks is ecosystem- </a:t>
            </a:r>
          </a:p>
          <a:p>
            <a:pPr algn="just">
              <a:defRPr/>
            </a:pPr>
            <a:r>
              <a:rPr lang="en-GB" sz="2400" dirty="0"/>
              <a:t>     based and takes into consideration the ecological, social, </a:t>
            </a:r>
          </a:p>
          <a:p>
            <a:pPr algn="just">
              <a:defRPr/>
            </a:pPr>
            <a:r>
              <a:rPr lang="en-GB" sz="2400" dirty="0"/>
              <a:t>     economic and institutional aspects of development  </a:t>
            </a:r>
          </a:p>
          <a:p>
            <a:pPr algn="just">
              <a:defRPr/>
            </a:pPr>
            <a:r>
              <a:rPr lang="en-GB" sz="2400" dirty="0"/>
              <a:t>     (</a:t>
            </a:r>
            <a:r>
              <a:rPr lang="en-GB" sz="2400" dirty="0" err="1"/>
              <a:t>Adora</a:t>
            </a:r>
            <a:r>
              <a:rPr lang="en-GB" sz="2400" dirty="0"/>
              <a:t>, unpublished).</a:t>
            </a:r>
            <a:endParaRPr lang="en-PH" sz="2400" dirty="0"/>
          </a:p>
          <a:p>
            <a:pPr algn="just">
              <a:defRPr/>
            </a:pPr>
            <a:endParaRPr lang="en-PH" sz="2400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138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PH" sz="2800" b="1" dirty="0"/>
          </a:p>
          <a:p>
            <a:pPr algn="ctr">
              <a:defRPr/>
            </a:pPr>
            <a:r>
              <a:rPr lang="en-PH" sz="2000" b="1" dirty="0"/>
              <a:t>FEATURES OF A MARICULTURE PARK</a:t>
            </a:r>
          </a:p>
          <a:p>
            <a:pPr>
              <a:defRPr/>
            </a:pPr>
            <a:endParaRPr lang="en-PH" sz="2000" b="1" dirty="0"/>
          </a:p>
        </p:txBody>
      </p:sp>
      <p:pic>
        <p:nvPicPr>
          <p:cNvPr id="4" name="~PP840.WAV">
            <a:hlinkClick r:id="" action="ppaction://media"/>
          </p:cNvPr>
          <p:cNvPicPr>
            <a:picLocks noRot="1" noChangeAspect="1"/>
          </p:cNvPicPr>
          <p:nvPr>
            <a:wavAudioFile r:embed="rId1" name="~PP84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6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71500" y="836613"/>
            <a:ext cx="80724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endParaRPr lang="en-GB" sz="2400"/>
          </a:p>
          <a:p>
            <a:pPr algn="just"/>
            <a:endParaRPr lang="en-GB" sz="2400"/>
          </a:p>
          <a:p>
            <a:pPr algn="just">
              <a:buFont typeface="Wingdings" pitchFamily="2" charset="2"/>
              <a:buChar char="q"/>
            </a:pPr>
            <a:r>
              <a:rPr lang="en-GB" sz="2400"/>
              <a:t> </a:t>
            </a:r>
            <a:r>
              <a:rPr lang="en-GB" sz="2200"/>
              <a:t>A Mariculture Park creates an enabling environment wherein   </a:t>
            </a:r>
          </a:p>
          <a:p>
            <a:pPr algn="just"/>
            <a:r>
              <a:rPr lang="en-GB" sz="2200"/>
              <a:t>     aquaculture farmers can operate their farms securely, cost-</a:t>
            </a:r>
          </a:p>
          <a:p>
            <a:pPr algn="just"/>
            <a:r>
              <a:rPr lang="en-GB" sz="2200"/>
              <a:t>     effectively and sustainably with the integration of support </a:t>
            </a:r>
          </a:p>
          <a:p>
            <a:pPr algn="just"/>
            <a:r>
              <a:rPr lang="en-GB" sz="2200"/>
              <a:t>     systems vital to the success of investments, such as: </a:t>
            </a:r>
          </a:p>
          <a:p>
            <a:pPr algn="just"/>
            <a:r>
              <a:rPr lang="en-GB" sz="2200"/>
              <a:t>     technically skilled workforce and service providers, </a:t>
            </a:r>
          </a:p>
          <a:p>
            <a:pPr algn="just"/>
            <a:r>
              <a:rPr lang="en-GB" sz="2200"/>
              <a:t>     accessible and available sources of input, markets, </a:t>
            </a:r>
          </a:p>
          <a:p>
            <a:pPr algn="just"/>
            <a:r>
              <a:rPr lang="en-GB" sz="2200"/>
              <a:t>     financing facilities and; infrastructure (hatcheries, ice plant </a:t>
            </a:r>
          </a:p>
          <a:p>
            <a:pPr algn="just"/>
            <a:r>
              <a:rPr lang="en-GB" sz="2200"/>
              <a:t>     and cold storage,  pier, laboratories, transport facilities) </a:t>
            </a:r>
          </a:p>
          <a:p>
            <a:pPr algn="just">
              <a:buFont typeface="Wingdings" pitchFamily="2" charset="2"/>
              <a:buChar char="q"/>
            </a:pPr>
            <a:r>
              <a:rPr lang="en-GB" sz="2200"/>
              <a:t>  responsive governance. </a:t>
            </a:r>
          </a:p>
          <a:p>
            <a:pPr algn="just">
              <a:buFont typeface="Wingdings" pitchFamily="2" charset="2"/>
              <a:buChar char="q"/>
            </a:pPr>
            <a:r>
              <a:rPr lang="en-GB" sz="2200"/>
              <a:t>  The industry support systems  extends throughout the  </a:t>
            </a:r>
          </a:p>
          <a:p>
            <a:pPr algn="just"/>
            <a:r>
              <a:rPr lang="en-GB" sz="2200"/>
              <a:t>     whole supply value chain. (Adora, unpublished).</a:t>
            </a:r>
            <a:endParaRPr lang="en-PH" sz="2200"/>
          </a:p>
          <a:p>
            <a:pPr algn="just"/>
            <a:endParaRPr lang="en-PH" sz="2400"/>
          </a:p>
          <a:p>
            <a:pPr algn="just"/>
            <a:endParaRPr lang="en-PH" sz="1200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PH" b="1" i="1" u="sng" dirty="0"/>
          </a:p>
          <a:p>
            <a:pPr>
              <a:defRPr/>
            </a:pPr>
            <a:r>
              <a:rPr lang="en-PH" b="1" i="1" u="sng" dirty="0"/>
              <a:t>Features of a </a:t>
            </a:r>
            <a:r>
              <a:rPr lang="en-PH" b="1" i="1" u="sng" dirty="0" err="1"/>
              <a:t>mariculture</a:t>
            </a:r>
            <a:r>
              <a:rPr lang="en-PH" b="1" i="1" u="sng" dirty="0"/>
              <a:t> park,</a:t>
            </a:r>
            <a:r>
              <a:rPr lang="en-PH" b="1" u="sng" dirty="0"/>
              <a:t> continued</a:t>
            </a:r>
            <a:endParaRPr lang="en-PH" sz="1400" b="1" u="sng" dirty="0"/>
          </a:p>
          <a:p>
            <a:pPr>
              <a:defRPr/>
            </a:pPr>
            <a:endParaRPr lang="en-PH" dirty="0"/>
          </a:p>
        </p:txBody>
      </p:sp>
      <p:pic>
        <p:nvPicPr>
          <p:cNvPr id="4" name="~PP1485.WAV">
            <a:hlinkClick r:id="" action="ppaction://media"/>
          </p:cNvPr>
          <p:cNvPicPr>
            <a:picLocks noRot="1" noChangeAspect="1"/>
          </p:cNvPicPr>
          <p:nvPr>
            <a:wavAudioFile r:embed="rId1" name="~PP148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571500" y="949325"/>
            <a:ext cx="814387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PH" sz="2000" b="1"/>
          </a:p>
          <a:p>
            <a:pPr>
              <a:buFont typeface="Wingdings" pitchFamily="2" charset="2"/>
              <a:buChar char="q"/>
            </a:pPr>
            <a:r>
              <a:rPr lang="en-PH" sz="2000" b="1"/>
              <a:t>   Developing mariculture park networks is part of BFAR’s </a:t>
            </a:r>
          </a:p>
          <a:p>
            <a:r>
              <a:rPr lang="en-PH" sz="2000" b="1"/>
              <a:t>      master plan to:  </a:t>
            </a:r>
          </a:p>
          <a:p>
            <a:r>
              <a:rPr lang="en-PH" sz="2000" b="1"/>
              <a:t>     •  promote the propagation of high-value species (e.g.  </a:t>
            </a:r>
          </a:p>
          <a:p>
            <a:r>
              <a:rPr lang="en-PH" sz="2000" b="1"/>
              <a:t>        particularly groupers, sea urchin and abalone. </a:t>
            </a:r>
          </a:p>
          <a:p>
            <a:endParaRPr lang="en-PH" sz="2000" b="1"/>
          </a:p>
          <a:p>
            <a:r>
              <a:rPr lang="en-PH" sz="2000" b="1"/>
              <a:t>      • create more livelihood opportunities and increase </a:t>
            </a:r>
          </a:p>
          <a:p>
            <a:r>
              <a:rPr lang="en-PH" sz="2000" b="1"/>
              <a:t>         the fishermen’s income</a:t>
            </a:r>
          </a:p>
          <a:p>
            <a:endParaRPr lang="en-PH" sz="2000" b="1"/>
          </a:p>
          <a:p>
            <a:pPr>
              <a:buFont typeface="Wingdings" pitchFamily="2" charset="2"/>
              <a:buChar char="q"/>
            </a:pPr>
            <a:r>
              <a:rPr lang="en-PH" sz="2000" b="1"/>
              <a:t>   BFAR envisions these mariculture parks as networks serving </a:t>
            </a:r>
          </a:p>
          <a:p>
            <a:r>
              <a:rPr lang="en-PH" sz="2000" b="1"/>
              <a:t>      as trading posts for high-value fisheries, which will enable </a:t>
            </a:r>
          </a:p>
          <a:p>
            <a:r>
              <a:rPr lang="en-PH" sz="2000" b="1"/>
              <a:t>      vessels with ‘live wells’ to ply nautical highways to pick up </a:t>
            </a:r>
          </a:p>
          <a:p>
            <a:r>
              <a:rPr lang="en-PH" sz="2000" b="1"/>
              <a:t>      live fish enroute to local and international markets  </a:t>
            </a:r>
          </a:p>
          <a:p>
            <a:r>
              <a:rPr lang="en-PH" sz="2000" b="1"/>
              <a:t>      (Sarmiento).</a:t>
            </a:r>
          </a:p>
          <a:p>
            <a:endParaRPr lang="en-PH" sz="2000" b="1"/>
          </a:p>
          <a:p>
            <a:endParaRPr lang="en-PH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PH" sz="2400" b="1" dirty="0"/>
          </a:p>
          <a:p>
            <a:pPr algn="ctr">
              <a:defRPr/>
            </a:pPr>
            <a:r>
              <a:rPr lang="en-P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EXPECTATIONS FROM MARICULTURE PARK</a:t>
            </a:r>
          </a:p>
        </p:txBody>
      </p:sp>
      <p:pic>
        <p:nvPicPr>
          <p:cNvPr id="4" name="~PP3423.WAV">
            <a:hlinkClick r:id="" action="ppaction://media"/>
          </p:cNvPr>
          <p:cNvPicPr>
            <a:picLocks noRot="1" noChangeAspect="1"/>
          </p:cNvPicPr>
          <p:nvPr>
            <a:wavAudioFile r:embed="rId1" name="~PP342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5616" y="764704"/>
            <a:ext cx="6840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PH" dirty="0" smtClean="0"/>
          </a:p>
          <a:p>
            <a:pPr algn="ctr"/>
            <a:r>
              <a:rPr lang="en-PH" dirty="0" smtClean="0"/>
              <a:t>STATUS OF MARIPARK</a:t>
            </a:r>
          </a:p>
          <a:p>
            <a:pPr algn="ctr"/>
            <a:endParaRPr lang="en-PH" dirty="0" smtClean="0"/>
          </a:p>
          <a:p>
            <a:pPr>
              <a:buFont typeface="Wingdings" pitchFamily="2" charset="2"/>
              <a:buChar char="q"/>
            </a:pPr>
            <a:r>
              <a:rPr lang="en-PH" dirty="0" smtClean="0"/>
              <a:t>  As of April 2010 (BFAR Annual Report 2010), there were 50MPs in the country located in strategic places (An increase of 4 MPs from 46 in November 2009)</a:t>
            </a:r>
          </a:p>
          <a:p>
            <a:endParaRPr lang="en-PH" dirty="0" smtClean="0"/>
          </a:p>
          <a:p>
            <a:pPr>
              <a:buFont typeface="Wingdings" pitchFamily="2" charset="2"/>
              <a:buChar char="q"/>
            </a:pPr>
            <a:r>
              <a:rPr lang="en-PH" dirty="0" smtClean="0"/>
              <a:t> The target number of MPs in the Philippines is 79</a:t>
            </a:r>
          </a:p>
          <a:p>
            <a:endParaRPr lang="en-PH" dirty="0" smtClean="0"/>
          </a:p>
          <a:p>
            <a:pPr fontAlgn="b">
              <a:buFont typeface="Wingdings" pitchFamily="2" charset="2"/>
              <a:buChar char="q"/>
            </a:pPr>
            <a:r>
              <a:rPr lang="en-PH" i="1" dirty="0" smtClean="0"/>
              <a:t> Classification of MPS based on FOO 74 </a:t>
            </a:r>
            <a:endParaRPr lang="en-PH" dirty="0" smtClean="0"/>
          </a:p>
          <a:p>
            <a:pPr fontAlgn="b"/>
            <a:endParaRPr lang="en-PH" dirty="0" smtClean="0"/>
          </a:p>
          <a:p>
            <a:pPr fontAlgn="b"/>
            <a:r>
              <a:rPr lang="en-PH" i="1" dirty="0" smtClean="0"/>
              <a:t>    </a:t>
            </a:r>
            <a:r>
              <a:rPr lang="en-PH" sz="1600" i="1" dirty="0" smtClean="0"/>
              <a:t>• Class A : Presence of </a:t>
            </a:r>
            <a:r>
              <a:rPr lang="en-PH" sz="1600" i="1" dirty="0" err="1" smtClean="0"/>
              <a:t>favorable</a:t>
            </a:r>
            <a:r>
              <a:rPr lang="en-PH" sz="1600" i="1" dirty="0" smtClean="0"/>
              <a:t> </a:t>
            </a:r>
            <a:r>
              <a:rPr lang="en-PH" sz="1600" i="1" dirty="0" err="1" smtClean="0"/>
              <a:t>locational</a:t>
            </a:r>
            <a:r>
              <a:rPr lang="en-PH" sz="1600" i="1" dirty="0" smtClean="0"/>
              <a:t> </a:t>
            </a:r>
            <a:r>
              <a:rPr lang="en-PH" sz="1600" i="1" dirty="0" err="1" smtClean="0"/>
              <a:t>factos</a:t>
            </a:r>
            <a:endParaRPr lang="en-PH" sz="1600" i="1" dirty="0" smtClean="0"/>
          </a:p>
          <a:p>
            <a:pPr fontAlgn="b"/>
            <a:endParaRPr lang="en-PH" sz="1600" dirty="0" smtClean="0"/>
          </a:p>
          <a:p>
            <a:pPr fontAlgn="b"/>
            <a:r>
              <a:rPr lang="en-PH" sz="1600" i="1" dirty="0" smtClean="0"/>
              <a:t>    • Class B : With high potential of/on-going process of achieving ideal </a:t>
            </a:r>
            <a:r>
              <a:rPr lang="en-PH" sz="1600" i="1" dirty="0" err="1" smtClean="0"/>
              <a:t>locational</a:t>
            </a:r>
            <a:r>
              <a:rPr lang="en-PH" sz="1600" i="1" dirty="0" smtClean="0"/>
              <a:t> factors</a:t>
            </a:r>
            <a:endParaRPr lang="en-PH" sz="1600" dirty="0" smtClean="0"/>
          </a:p>
          <a:p>
            <a:pPr fontAlgn="b"/>
            <a:r>
              <a:rPr lang="en-PH" sz="1600" i="1" dirty="0" smtClean="0"/>
              <a:t>    • Class C : With high potential of achieving ideal </a:t>
            </a:r>
            <a:r>
              <a:rPr lang="en-PH" sz="1600" i="1" dirty="0" err="1" smtClean="0"/>
              <a:t>locational</a:t>
            </a:r>
            <a:r>
              <a:rPr lang="en-PH" sz="1600" i="1" dirty="0" smtClean="0"/>
              <a:t> factors</a:t>
            </a:r>
            <a:endParaRPr lang="en-PH" sz="1600" dirty="0" smtClean="0"/>
          </a:p>
          <a:p>
            <a:pPr fontAlgn="b"/>
            <a:endParaRPr lang="en-PH" sz="1600" dirty="0" smtClean="0"/>
          </a:p>
          <a:p>
            <a:pPr fontAlgn="b"/>
            <a:r>
              <a:rPr lang="en-PH" sz="1600" i="1" dirty="0" smtClean="0"/>
              <a:t>    • Class D : MPs that are completely dormant</a:t>
            </a:r>
            <a:endParaRPr lang="en-PH" sz="1600" dirty="0" smtClean="0"/>
          </a:p>
          <a:p>
            <a:pPr fontAlgn="b"/>
            <a:endParaRPr lang="en-PH" dirty="0" smtClean="0"/>
          </a:p>
          <a:p>
            <a:endParaRPr lang="en-PH" dirty="0" smtClean="0"/>
          </a:p>
          <a:p>
            <a:endParaRPr lang="en-PH" dirty="0" smtClean="0"/>
          </a:p>
          <a:p>
            <a:endParaRPr lang="en-PH" dirty="0"/>
          </a:p>
        </p:txBody>
      </p:sp>
      <p:pic>
        <p:nvPicPr>
          <p:cNvPr id="4" name="~PP1756.WAV">
            <a:hlinkClick r:id="" action="ppaction://media"/>
          </p:cNvPr>
          <p:cNvPicPr>
            <a:picLocks noRot="1" noChangeAspect="1"/>
          </p:cNvPicPr>
          <p:nvPr>
            <a:wavAudioFile r:embed="rId1" name="~PP175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692696"/>
            <a:ext cx="64087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PH" dirty="0" smtClean="0"/>
          </a:p>
          <a:p>
            <a:pPr algn="ctr"/>
            <a:endParaRPr lang="en-PH" dirty="0" smtClean="0"/>
          </a:p>
          <a:p>
            <a:pPr algn="ctr"/>
            <a:endParaRPr lang="en-PH" dirty="0" smtClean="0"/>
          </a:p>
          <a:p>
            <a:pPr algn="ctr"/>
            <a:endParaRPr lang="en-PH" dirty="0" smtClean="0"/>
          </a:p>
          <a:p>
            <a:pPr algn="ctr"/>
            <a:endParaRPr lang="en-PH" sz="3200" b="1" dirty="0" smtClean="0"/>
          </a:p>
          <a:p>
            <a:pPr algn="ctr"/>
            <a:endParaRPr lang="en-PH" sz="3200" b="1" dirty="0" smtClean="0"/>
          </a:p>
          <a:p>
            <a:pPr algn="ctr"/>
            <a:r>
              <a:rPr lang="en-PH" sz="3200" b="1" dirty="0" smtClean="0"/>
              <a:t>EXAMPLE OF A MARIPARK</a:t>
            </a:r>
          </a:p>
          <a:p>
            <a:endParaRPr lang="en-PH" sz="3200" b="1" dirty="0" smtClean="0"/>
          </a:p>
          <a:p>
            <a:pPr algn="ctr"/>
            <a:r>
              <a:rPr lang="en-PH" sz="3200" b="1" dirty="0" err="1" smtClean="0"/>
              <a:t>Panabo</a:t>
            </a:r>
            <a:r>
              <a:rPr lang="en-PH" sz="3200" b="1" dirty="0" smtClean="0"/>
              <a:t> City </a:t>
            </a:r>
            <a:r>
              <a:rPr lang="en-PH" sz="3200" b="1" dirty="0" err="1" smtClean="0"/>
              <a:t>Mariculture</a:t>
            </a:r>
            <a:r>
              <a:rPr lang="en-PH" sz="3200" b="1" dirty="0" smtClean="0"/>
              <a:t> Park</a:t>
            </a:r>
          </a:p>
          <a:p>
            <a:pPr algn="ctr"/>
            <a:r>
              <a:rPr lang="en-PH" sz="3200" b="1" dirty="0" smtClean="0"/>
              <a:t>(PCMP)</a:t>
            </a:r>
          </a:p>
          <a:p>
            <a:pPr algn="ctr"/>
            <a:endParaRPr lang="en-PH" sz="3200" b="1" dirty="0" smtClean="0"/>
          </a:p>
          <a:p>
            <a:pPr algn="ctr"/>
            <a:endParaRPr lang="en-PH" sz="3200" b="1" dirty="0" smtClean="0"/>
          </a:p>
          <a:p>
            <a:pPr algn="ctr"/>
            <a:endParaRPr lang="en-PH" sz="3200" b="1" dirty="0"/>
          </a:p>
        </p:txBody>
      </p:sp>
      <p:pic>
        <p:nvPicPr>
          <p:cNvPr id="4" name="~PP1265.WAV">
            <a:hlinkClick r:id="" action="ppaction://media"/>
          </p:cNvPr>
          <p:cNvPicPr>
            <a:picLocks noRot="1" noChangeAspect="1"/>
          </p:cNvPicPr>
          <p:nvPr>
            <a:wavAudioFile r:embed="rId1" name="~PP126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PH" sz="24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PH" sz="2000" b="1" dirty="0"/>
              <a:t>TOTAL  Area  1,075 hectares </a:t>
            </a:r>
          </a:p>
          <a:p>
            <a:pPr algn="ctr">
              <a:defRPr/>
            </a:pPr>
            <a:r>
              <a:rPr lang="en-PH" sz="2000" b="1" dirty="0"/>
              <a:t>covering 3 coastal </a:t>
            </a:r>
            <a:r>
              <a:rPr lang="en-PH" sz="2000" b="1" dirty="0" err="1"/>
              <a:t>barangays</a:t>
            </a:r>
            <a:r>
              <a:rPr lang="en-PH" sz="2000" b="1" dirty="0"/>
              <a:t>: San Pedro, </a:t>
            </a:r>
            <a:r>
              <a:rPr lang="en-PH" sz="2000" b="1" dirty="0" err="1"/>
              <a:t>Cagangohan</a:t>
            </a:r>
            <a:r>
              <a:rPr lang="en-PH" sz="2000" b="1" dirty="0"/>
              <a:t> &amp; J.P. Laurel</a:t>
            </a:r>
          </a:p>
          <a:p>
            <a:pPr algn="ctr">
              <a:defRPr/>
            </a:pPr>
            <a:r>
              <a:rPr lang="en-US" sz="2000" b="1" dirty="0"/>
              <a:t> Legal Basis: Ordinance No. 02-06</a:t>
            </a:r>
          </a:p>
          <a:p>
            <a:pPr>
              <a:defRPr/>
            </a:pPr>
            <a:endParaRPr lang="en-PH" sz="2400" b="1" dirty="0"/>
          </a:p>
          <a:p>
            <a:pPr algn="ctr">
              <a:defRPr/>
            </a:pPr>
            <a:r>
              <a:rPr lang="en-PH" sz="2400" b="1" dirty="0"/>
              <a:t> 60 hectares - - - - - - - - -  for marine fish cages</a:t>
            </a:r>
          </a:p>
          <a:p>
            <a:pPr>
              <a:defRPr/>
            </a:pPr>
            <a:r>
              <a:rPr lang="en-PH" sz="2400" b="1" dirty="0"/>
              <a:t>                       20 hectares - - - - - - - for seaweeds-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PH" sz="2400" b="1" dirty="0"/>
              <a:t>   </a:t>
            </a:r>
            <a:r>
              <a:rPr lang="en-PH" sz="2000" b="1" dirty="0"/>
              <a:t>The </a:t>
            </a:r>
            <a:r>
              <a:rPr lang="en-PH" sz="2000" b="1" dirty="0" err="1"/>
              <a:t>Mariculture</a:t>
            </a:r>
            <a:r>
              <a:rPr lang="en-PH" sz="2000" b="1" dirty="0"/>
              <a:t> Park is projected to produce: </a:t>
            </a:r>
          </a:p>
          <a:p>
            <a:pPr>
              <a:defRPr/>
            </a:pPr>
            <a:r>
              <a:rPr lang="en-PH" sz="2000" b="1" dirty="0"/>
              <a:t>              ọ  different  </a:t>
            </a:r>
            <a:r>
              <a:rPr lang="en-PH" sz="2000" b="1" dirty="0" err="1"/>
              <a:t>finfishes</a:t>
            </a:r>
            <a:r>
              <a:rPr lang="en-PH" sz="2000" b="1" dirty="0"/>
              <a:t> for sea cage farming (milk fish, </a:t>
            </a:r>
            <a:r>
              <a:rPr lang="en-PH" sz="2000" b="1" dirty="0" err="1"/>
              <a:t>siganid</a:t>
            </a:r>
            <a:r>
              <a:rPr lang="en-PH" sz="2000" b="1" dirty="0"/>
              <a:t>,  </a:t>
            </a:r>
          </a:p>
          <a:p>
            <a:pPr>
              <a:defRPr/>
            </a:pPr>
            <a:r>
              <a:rPr lang="en-PH" sz="2000" b="1" dirty="0"/>
              <a:t>                  grouper, red snapper) </a:t>
            </a:r>
          </a:p>
          <a:p>
            <a:pPr>
              <a:defRPr/>
            </a:pPr>
            <a:r>
              <a:rPr lang="en-PH" sz="2000" b="1" dirty="0"/>
              <a:t>              ọ  Seaweeds </a:t>
            </a:r>
          </a:p>
          <a:p>
            <a:pPr>
              <a:defRPr/>
            </a:pPr>
            <a:r>
              <a:rPr lang="en-PH" sz="2000" b="1" dirty="0"/>
              <a:t>              ọ  Shell fishes (mussel, oysters) </a:t>
            </a:r>
          </a:p>
          <a:p>
            <a:pPr>
              <a:defRPr/>
            </a:pPr>
            <a:r>
              <a:rPr lang="en-PH" sz="2000" b="1" dirty="0"/>
              <a:t>              ọ  Other high-valued species (lobsters, seahorses, etc.)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PH" sz="2000" b="1" dirty="0"/>
              <a:t>     Allocate areas for coral reef and sea grasses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PH" sz="2000" b="1" dirty="0"/>
              <a:t>     Identify areas for </a:t>
            </a:r>
            <a:r>
              <a:rPr lang="en-PH" sz="2000" b="1" dirty="0" err="1"/>
              <a:t>aquasilviculture</a:t>
            </a:r>
            <a:r>
              <a:rPr lang="en-PH" sz="2000" b="1" dirty="0"/>
              <a:t> activities</a:t>
            </a:r>
            <a:endParaRPr lang="en-PH" sz="2400" b="1" dirty="0"/>
          </a:p>
          <a:p>
            <a:pPr>
              <a:defRPr/>
            </a:pPr>
            <a:endParaRPr lang="en-PH" sz="2400" b="1" dirty="0"/>
          </a:p>
          <a:p>
            <a:pPr>
              <a:defRPr/>
            </a:pPr>
            <a:r>
              <a:rPr lang="en-PH" sz="2400" b="1" dirty="0"/>
              <a:t>	</a:t>
            </a:r>
            <a:endParaRPr lang="en-PH" dirty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0461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PH" sz="2400" b="1">
              <a:solidFill>
                <a:srgbClr val="FF0066"/>
              </a:solidFill>
            </a:endParaRPr>
          </a:p>
          <a:p>
            <a:pPr algn="ctr"/>
            <a:r>
              <a:rPr lang="en-PH" sz="2000" b="1">
                <a:solidFill>
                  <a:srgbClr val="FFFF00"/>
                </a:solidFill>
              </a:rPr>
              <a:t>PANABO CITY MARICULTURE PARK</a:t>
            </a:r>
          </a:p>
          <a:p>
            <a:endParaRPr lang="en-PH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2764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~PP1012.WAV">
            <a:hlinkClick r:id="" action="ppaction://media"/>
          </p:cNvPr>
          <p:cNvPicPr>
            <a:picLocks noRot="1" noChangeAspect="1"/>
          </p:cNvPicPr>
          <p:nvPr>
            <a:wavAudioFile r:embed="rId1" name="~PP101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7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1870</TotalTime>
  <Words>1319</Words>
  <Application>Microsoft Office PowerPoint</Application>
  <PresentationFormat>On-screen Show (4:3)</PresentationFormat>
  <Paragraphs>244</Paragraphs>
  <Slides>17</Slides>
  <Notes>1</Notes>
  <HiddenSlides>0</HiddenSlides>
  <MMClips>17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1_Flow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LAYOUT PLAN OF PCMP</vt:lpstr>
      <vt:lpstr>Slide 11</vt:lpstr>
      <vt:lpstr>Slide 12</vt:lpstr>
      <vt:lpstr>Slide 13</vt:lpstr>
      <vt:lpstr>Slide 14</vt:lpstr>
      <vt:lpstr>  PROJECT/PROGRAM BENEFICIARIES, continued </vt:lpstr>
      <vt:lpstr>Slide 16</vt:lpstr>
      <vt:lpstr>Slide 17</vt:lpstr>
    </vt:vector>
  </TitlesOfParts>
  <Company>AQM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AquaPark – Norad funded project</dc:title>
  <dc:creator>Patrick</dc:creator>
  <cp:lastModifiedBy>patrick</cp:lastModifiedBy>
  <cp:revision>179</cp:revision>
  <dcterms:created xsi:type="dcterms:W3CDTF">2010-08-07T09:08:41Z</dcterms:created>
  <dcterms:modified xsi:type="dcterms:W3CDTF">2011-01-20T02:03:56Z</dcterms:modified>
</cp:coreProperties>
</file>